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73" r:id="rId5"/>
    <p:sldId id="259" r:id="rId6"/>
    <p:sldId id="260" r:id="rId7"/>
    <p:sldId id="261" r:id="rId8"/>
    <p:sldId id="267" r:id="rId9"/>
    <p:sldId id="263" r:id="rId10"/>
    <p:sldId id="268" r:id="rId11"/>
    <p:sldId id="269" r:id="rId12"/>
    <p:sldId id="265" r:id="rId13"/>
    <p:sldId id="266" r:id="rId14"/>
    <p:sldId id="274" r:id="rId15"/>
    <p:sldId id="277" r:id="rId16"/>
    <p:sldId id="275" r:id="rId17"/>
    <p:sldId id="270" r:id="rId18"/>
    <p:sldId id="276" r:id="rId19"/>
    <p:sldId id="272" r:id="rId20"/>
    <p:sldId id="278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990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76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jan\Documents\Energetski%20mened&#382;er\javne_stavbe_OT_podatki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l-S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'Javne stavbe'!$W$2</c:f>
              <c:strCache>
                <c:ptCount val="1"/>
                <c:pt idx="0">
                  <c:v>Toplota [kWh/m2a]</c:v>
                </c:pt>
              </c:strCache>
            </c:strRef>
          </c:tx>
          <c:spPr>
            <a:solidFill>
              <a:srgbClr val="00CC66"/>
            </a:solidFill>
            <a:ln>
              <a:noFill/>
            </a:ln>
            <a:effectLst/>
          </c:spPr>
          <c:invertIfNegative val="0"/>
          <c:cat>
            <c:strRef>
              <c:f>'Javne stavbe'!$A$3:$A$22</c:f>
              <c:strCache>
                <c:ptCount val="20"/>
                <c:pt idx="0">
                  <c:v>Upravna stavba občine trbovlje</c:v>
                </c:pt>
                <c:pt idx="1">
                  <c:v>Vrtec Trbovlje - enota Barbara</c:v>
                </c:pt>
                <c:pt idx="2">
                  <c:v>Vrtec Trbovlje - enota Ciciban</c:v>
                </c:pt>
                <c:pt idx="3">
                  <c:v>Vrtec Trbovlje - enota Mojca</c:v>
                </c:pt>
                <c:pt idx="4">
                  <c:v>Vrtec Trbovlje - enota Pikapolonica</c:v>
                </c:pt>
                <c:pt idx="5">
                  <c:v>Gobeni dom</c:v>
                </c:pt>
                <c:pt idx="6">
                  <c:v>Mladinski center Trbovlje</c:v>
                </c:pt>
                <c:pt idx="7">
                  <c:v>Športna dvorana Polaj</c:v>
                </c:pt>
                <c:pt idx="8">
                  <c:v>Špotni park Rudar</c:v>
                </c:pt>
                <c:pt idx="9">
                  <c:v>Delavski dom Trbovlje</c:v>
                </c:pt>
                <c:pt idx="10">
                  <c:v>OŠ Trbovlje</c:v>
                </c:pt>
                <c:pt idx="11">
                  <c:v>POŠ Alojza Hohkrauta</c:v>
                </c:pt>
                <c:pt idx="12">
                  <c:v>POŠ Dobovec</c:v>
                </c:pt>
                <c:pt idx="13">
                  <c:v>OŠ Tončke Čeč</c:v>
                </c:pt>
                <c:pt idx="14">
                  <c:v>OŠ Ivana Cankarja</c:v>
                </c:pt>
                <c:pt idx="15">
                  <c:v>Glasbena šola Trbovlje</c:v>
                </c:pt>
                <c:pt idx="16">
                  <c:v>Zdravstveni dom Trbovlje in zasavske lekarne Trbovlje</c:v>
                </c:pt>
                <c:pt idx="17">
                  <c:v>Knjižnica Toneta Seliškarja</c:v>
                </c:pt>
                <c:pt idx="18">
                  <c:v>Zasavski muzej Trbovlje</c:v>
                </c:pt>
                <c:pt idx="19">
                  <c:v>Gasilski dom Trbovlje</c:v>
                </c:pt>
              </c:strCache>
            </c:strRef>
          </c:cat>
          <c:val>
            <c:numRef>
              <c:f>'Javne stavbe'!$W$3:$W$22</c:f>
              <c:numCache>
                <c:formatCode>0</c:formatCode>
                <c:ptCount val="20"/>
                <c:pt idx="0">
                  <c:v>95.874330248416953</c:v>
                </c:pt>
                <c:pt idx="1">
                  <c:v>71.98795944233207</c:v>
                </c:pt>
                <c:pt idx="2">
                  <c:v>124.81593038821954</c:v>
                </c:pt>
                <c:pt idx="3">
                  <c:v>124.00937500000001</c:v>
                </c:pt>
                <c:pt idx="4">
                  <c:v>151.570281124498</c:v>
                </c:pt>
                <c:pt idx="5">
                  <c:v>0</c:v>
                </c:pt>
                <c:pt idx="6">
                  <c:v>36.317484662576689</c:v>
                </c:pt>
                <c:pt idx="7">
                  <c:v>74.173139158576049</c:v>
                </c:pt>
                <c:pt idx="8">
                  <c:v>105.92664992826398</c:v>
                </c:pt>
                <c:pt idx="9">
                  <c:v>38.561452513966479</c:v>
                </c:pt>
                <c:pt idx="10">
                  <c:v>65.103205128205133</c:v>
                </c:pt>
                <c:pt idx="11">
                  <c:v>162.18520609824958</c:v>
                </c:pt>
                <c:pt idx="12">
                  <c:v>152.53755364806867</c:v>
                </c:pt>
                <c:pt idx="13">
                  <c:v>63.258788225207205</c:v>
                </c:pt>
                <c:pt idx="14">
                  <c:v>40.730412967966039</c:v>
                </c:pt>
                <c:pt idx="15">
                  <c:v>62.774869109947645</c:v>
                </c:pt>
                <c:pt idx="16">
                  <c:v>238.01598332175121</c:v>
                </c:pt>
                <c:pt idx="17">
                  <c:v>78.385522356728018</c:v>
                </c:pt>
                <c:pt idx="18">
                  <c:v>50.681752248331897</c:v>
                </c:pt>
                <c:pt idx="19">
                  <c:v>26.161063330727131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CAD-48D7-96F8-CA1E21D23FED}"/>
            </c:ext>
          </c:extLst>
        </c:ser>
        <c:ser>
          <c:idx val="1"/>
          <c:order val="1"/>
          <c:tx>
            <c:strRef>
              <c:f>'Javne stavbe'!$X$2</c:f>
              <c:strCache>
                <c:ptCount val="1"/>
                <c:pt idx="0">
                  <c:v>El. energija [kWh/m2a]</c:v>
                </c:pt>
              </c:strCache>
            </c:strRef>
          </c:tx>
          <c:spPr>
            <a:solidFill>
              <a:srgbClr val="66FF66"/>
            </a:solidFill>
            <a:ln>
              <a:noFill/>
            </a:ln>
            <a:effectLst/>
          </c:spPr>
          <c:invertIfNegative val="0"/>
          <c:cat>
            <c:strRef>
              <c:f>'Javne stavbe'!$A$3:$A$22</c:f>
              <c:strCache>
                <c:ptCount val="20"/>
                <c:pt idx="0">
                  <c:v>Upravna stavba občine trbovlje</c:v>
                </c:pt>
                <c:pt idx="1">
                  <c:v>Vrtec Trbovlje - enota Barbara</c:v>
                </c:pt>
                <c:pt idx="2">
                  <c:v>Vrtec Trbovlje - enota Ciciban</c:v>
                </c:pt>
                <c:pt idx="3">
                  <c:v>Vrtec Trbovlje - enota Mojca</c:v>
                </c:pt>
                <c:pt idx="4">
                  <c:v>Vrtec Trbovlje - enota Pikapolonica</c:v>
                </c:pt>
                <c:pt idx="5">
                  <c:v>Gobeni dom</c:v>
                </c:pt>
                <c:pt idx="6">
                  <c:v>Mladinski center Trbovlje</c:v>
                </c:pt>
                <c:pt idx="7">
                  <c:v>Športna dvorana Polaj</c:v>
                </c:pt>
                <c:pt idx="8">
                  <c:v>Špotni park Rudar</c:v>
                </c:pt>
                <c:pt idx="9">
                  <c:v>Delavski dom Trbovlje</c:v>
                </c:pt>
                <c:pt idx="10">
                  <c:v>OŠ Trbovlje</c:v>
                </c:pt>
                <c:pt idx="11">
                  <c:v>POŠ Alojza Hohkrauta</c:v>
                </c:pt>
                <c:pt idx="12">
                  <c:v>POŠ Dobovec</c:v>
                </c:pt>
                <c:pt idx="13">
                  <c:v>OŠ Tončke Čeč</c:v>
                </c:pt>
                <c:pt idx="14">
                  <c:v>OŠ Ivana Cankarja</c:v>
                </c:pt>
                <c:pt idx="15">
                  <c:v>Glasbena šola Trbovlje</c:v>
                </c:pt>
                <c:pt idx="16">
                  <c:v>Zdravstveni dom Trbovlje in zasavske lekarne Trbovlje</c:v>
                </c:pt>
                <c:pt idx="17">
                  <c:v>Knjižnica Toneta Seliškarja</c:v>
                </c:pt>
                <c:pt idx="18">
                  <c:v>Zasavski muzej Trbovlje</c:v>
                </c:pt>
                <c:pt idx="19">
                  <c:v>Gasilski dom Trbovlje</c:v>
                </c:pt>
              </c:strCache>
            </c:strRef>
          </c:cat>
          <c:val>
            <c:numRef>
              <c:f>'Javne stavbe'!$X$3:$X$22</c:f>
              <c:numCache>
                <c:formatCode>0</c:formatCode>
                <c:ptCount val="20"/>
                <c:pt idx="0">
                  <c:v>32.551359473940572</c:v>
                </c:pt>
                <c:pt idx="1">
                  <c:v>13.528833967046895</c:v>
                </c:pt>
                <c:pt idx="2">
                  <c:v>63.6954484605087</c:v>
                </c:pt>
                <c:pt idx="3">
                  <c:v>44.1640625</c:v>
                </c:pt>
                <c:pt idx="4">
                  <c:v>97.919678714859444</c:v>
                </c:pt>
                <c:pt idx="5">
                  <c:v>39.375978090766822</c:v>
                </c:pt>
                <c:pt idx="6">
                  <c:v>25.692164493865029</c:v>
                </c:pt>
                <c:pt idx="7">
                  <c:v>29.949924757281554</c:v>
                </c:pt>
                <c:pt idx="8">
                  <c:v>16.693328550932566</c:v>
                </c:pt>
                <c:pt idx="9">
                  <c:v>9.9180010125698317</c:v>
                </c:pt>
                <c:pt idx="10">
                  <c:v>52.200267094017093</c:v>
                </c:pt>
                <c:pt idx="11">
                  <c:v>14.995765104460757</c:v>
                </c:pt>
                <c:pt idx="12">
                  <c:v>36.190987124463518</c:v>
                </c:pt>
                <c:pt idx="13">
                  <c:v>14.403427693626751</c:v>
                </c:pt>
                <c:pt idx="14">
                  <c:v>14.45021227325357</c:v>
                </c:pt>
                <c:pt idx="15">
                  <c:v>24.004799301919721</c:v>
                </c:pt>
                <c:pt idx="16">
                  <c:v>139.77397498262681</c:v>
                </c:pt>
                <c:pt idx="17">
                  <c:v>46.230261469922802</c:v>
                </c:pt>
                <c:pt idx="18">
                  <c:v>7.3305289623827488</c:v>
                </c:pt>
                <c:pt idx="19">
                  <c:v>22.002084962210059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CAD-48D7-96F8-CA1E21D23F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overlap val="100"/>
        <c:axId val="1436328079"/>
        <c:axId val="1436329999"/>
        <c:extLst>
          <c:ext xmlns:c15="http://schemas.microsoft.com/office/drawing/2012/chart" uri="{02D57815-91ED-43cb-92C2-25804820EDAC}">
            <c15:filteredBar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'Javne stavbe'!$Y$2</c15:sqref>
                        </c15:formulaRef>
                      </c:ext>
                    </c:extLst>
                    <c:strCache>
                      <c:ptCount val="1"/>
                      <c:pt idx="0">
                        <c:v>Skupaj [kWh/m2a]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'Javne stavbe'!$A$3:$A$22</c15:sqref>
                        </c15:formulaRef>
                      </c:ext>
                    </c:extLst>
                    <c:strCache>
                      <c:ptCount val="20"/>
                      <c:pt idx="0">
                        <c:v>Upravna stavba občine trbovlje</c:v>
                      </c:pt>
                      <c:pt idx="1">
                        <c:v>Vrtec Trbovlje - enota Barbara</c:v>
                      </c:pt>
                      <c:pt idx="2">
                        <c:v>Vrtec Trbovlje - enota Ciciban</c:v>
                      </c:pt>
                      <c:pt idx="3">
                        <c:v>Vrtec Trbovlje - enota Mojca</c:v>
                      </c:pt>
                      <c:pt idx="4">
                        <c:v>Vrtec Trbovlje - enota Pikapolonica</c:v>
                      </c:pt>
                      <c:pt idx="5">
                        <c:v>Gobeni dom</c:v>
                      </c:pt>
                      <c:pt idx="6">
                        <c:v>Mladinski center Trbovlje</c:v>
                      </c:pt>
                      <c:pt idx="7">
                        <c:v>Športna dvorana Polaj</c:v>
                      </c:pt>
                      <c:pt idx="8">
                        <c:v>Špotni park Rudar</c:v>
                      </c:pt>
                      <c:pt idx="9">
                        <c:v>Delavski dom Trbovlje</c:v>
                      </c:pt>
                      <c:pt idx="10">
                        <c:v>OŠ Trbovlje</c:v>
                      </c:pt>
                      <c:pt idx="11">
                        <c:v>POŠ Alojza Hohkrauta</c:v>
                      </c:pt>
                      <c:pt idx="12">
                        <c:v>POŠ Dobovec</c:v>
                      </c:pt>
                      <c:pt idx="13">
                        <c:v>OŠ Tončke Čeč</c:v>
                      </c:pt>
                      <c:pt idx="14">
                        <c:v>OŠ Ivana Cankarja</c:v>
                      </c:pt>
                      <c:pt idx="15">
                        <c:v>Glasbena šola Trbovlje</c:v>
                      </c:pt>
                      <c:pt idx="16">
                        <c:v>Zdravstveni dom Trbovlje in zasavske lekarne Trbovlje</c:v>
                      </c:pt>
                      <c:pt idx="17">
                        <c:v>Knjižnica Toneta Seliškarja</c:v>
                      </c:pt>
                      <c:pt idx="18">
                        <c:v>Zasavski muzej Trbovlje</c:v>
                      </c:pt>
                      <c:pt idx="19">
                        <c:v>Gasilski dom Trbovlje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'Javne stavbe'!$Y$3:$Y$22</c15:sqref>
                        </c15:formulaRef>
                      </c:ext>
                    </c:extLst>
                    <c:numCache>
                      <c:formatCode>0</c:formatCode>
                      <c:ptCount val="20"/>
                      <c:pt idx="0">
                        <c:v>128.42568972235753</c:v>
                      </c:pt>
                      <c:pt idx="1">
                        <c:v>85.516793409378963</c:v>
                      </c:pt>
                      <c:pt idx="2">
                        <c:v>188.51137884872824</c:v>
                      </c:pt>
                      <c:pt idx="3">
                        <c:v>168.17343750000001</c:v>
                      </c:pt>
                      <c:pt idx="4">
                        <c:v>249.48995983935743</c:v>
                      </c:pt>
                      <c:pt idx="5">
                        <c:v>39.375978090766822</c:v>
                      </c:pt>
                      <c:pt idx="6">
                        <c:v>62.009649156441718</c:v>
                      </c:pt>
                      <c:pt idx="7">
                        <c:v>104.1230639158576</c:v>
                      </c:pt>
                      <c:pt idx="8">
                        <c:v>122.61997847919655</c:v>
                      </c:pt>
                      <c:pt idx="9">
                        <c:v>48.479453526536311</c:v>
                      </c:pt>
                      <c:pt idx="10">
                        <c:v>117.30347222222223</c:v>
                      </c:pt>
                      <c:pt idx="11">
                        <c:v>177.18097120271034</c:v>
                      </c:pt>
                      <c:pt idx="12">
                        <c:v>188.7285407725322</c:v>
                      </c:pt>
                      <c:pt idx="13">
                        <c:v>77.662215918833951</c:v>
                      </c:pt>
                      <c:pt idx="14">
                        <c:v>55.180625241219609</c:v>
                      </c:pt>
                      <c:pt idx="15">
                        <c:v>86.779668411867362</c:v>
                      </c:pt>
                      <c:pt idx="16">
                        <c:v>377.78995830437805</c:v>
                      </c:pt>
                      <c:pt idx="17">
                        <c:v>124.61578382665081</c:v>
                      </c:pt>
                      <c:pt idx="18">
                        <c:v>58.012281210714647</c:v>
                      </c:pt>
                      <c:pt idx="19">
                        <c:v>48.163148292937194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0CAD-48D7-96F8-CA1E21D23FED}"/>
                  </c:ext>
                </c:extLst>
              </c15:ser>
            </c15:filteredBarSeries>
          </c:ext>
        </c:extLst>
      </c:barChart>
      <c:catAx>
        <c:axId val="14363280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l-SI"/>
          </a:p>
        </c:txPr>
        <c:crossAx val="1436329999"/>
        <c:crosses val="autoZero"/>
        <c:auto val="1"/>
        <c:lblAlgn val="ctr"/>
        <c:lblOffset val="100"/>
        <c:noMultiLvlLbl val="0"/>
      </c:catAx>
      <c:valAx>
        <c:axId val="14363299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l-SI"/>
          </a:p>
        </c:txPr>
        <c:crossAx val="1436328079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l-SI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sl-SI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Naslovni diapoz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sl-SI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sl-SI"/>
            </a:p>
          </p:txBody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sl-SI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sl-SI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sl-SI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sl-SI"/>
            </a:p>
          </p:txBody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sl-SI"/>
            </a:p>
          </p:txBody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sl-SI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l-SI"/>
              <a:t>Kliknite, če želite urediti slog podnaslova matrice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slov in na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 z na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ica z ime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 kartice z ime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nično ali neresnič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n navpično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5/19/2026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Navpični naslov in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Glava odse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5/19/2026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rimerja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5/19/2026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5/19/2026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5/19/2026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Vsebina z naslov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5/19/2026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Naslov in sli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sl-SI"/>
              <a:t>Kliknite ikono, če želite dodati sliko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sl-SI"/>
            </a:p>
          </p:txBody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sl-SI"/>
            </a:p>
          </p:txBody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sl-SI"/>
            </a:p>
          </p:txBody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sl-SI"/>
            </a:p>
          </p:txBody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sl-SI"/>
            </a:p>
          </p:txBody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sl-SI"/>
            </a:p>
          </p:txBody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sl-SI"/>
            </a:p>
          </p:txBody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sl-SI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5/19/2026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2E2D32C-95B7-2A52-21CA-557C756C8F8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sl-SI" dirty="0"/>
              <a:t>LETNO POROČILO O IZVEDENIH UKREPIH IZ AKCIJSKEGA NAČRTA LEK IN NJIHOVIH UČINKIH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90CD0D9F-E1F2-8641-7A5E-C41CFAABC4C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sl-SI" dirty="0"/>
              <a:t>Jan Jamšek, Energetski menedžer</a:t>
            </a:r>
          </a:p>
        </p:txBody>
      </p:sp>
    </p:spTree>
    <p:extLst>
      <p:ext uri="{BB962C8B-B14F-4D97-AF65-F5344CB8AC3E}">
        <p14:creationId xmlns:p14="http://schemas.microsoft.com/office/powerpoint/2010/main" val="13467450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06C12F7-7BF1-4974-C244-D247917CF9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6734" y="609600"/>
            <a:ext cx="3737268" cy="13208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sl-SI" sz="2800"/>
              <a:t>Nepovratne finančne spodbude za vgradnjo toplotne črpalke</a:t>
            </a: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6DF9231D-4DC9-AAF5-A0A3-057FED75C1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09563" y="2160589"/>
            <a:ext cx="4064439" cy="3880773"/>
          </a:xfrm>
        </p:spPr>
        <p:txBody>
          <a:bodyPr>
            <a:normAutofit/>
          </a:bodyPr>
          <a:lstStyle/>
          <a:p>
            <a:r>
              <a:rPr lang="sl-SI" dirty="0"/>
              <a:t>Javni razpis za nepovratne finančne spodbude za vgradnjo toplotne črpalke za centralno ogrevanje stanovanjske stavbe na območju občine Trbovlje</a:t>
            </a:r>
          </a:p>
          <a:p>
            <a:r>
              <a:rPr lang="sl-SI" dirty="0"/>
              <a:t>Povečanje rabe OVE in večja energijska učinkovitost v stanovanjskih stavbah ter zmanjšanje prekomerne onesnaženosti zraka</a:t>
            </a:r>
          </a:p>
        </p:txBody>
      </p:sp>
      <p:pic>
        <p:nvPicPr>
          <p:cNvPr id="6146" name="Picture 2" descr="A Complete Guide To Air Source Heat Pumps In 2026 | EDF">
            <a:extLst>
              <a:ext uri="{FF2B5EF4-FFF2-40B4-BE49-F238E27FC236}">
                <a16:creationId xmlns:a16="http://schemas.microsoft.com/office/drawing/2014/main" id="{20B58C1F-5D0A-33FB-74FD-922257D845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23" r="32567" b="-2"/>
          <a:stretch>
            <a:fillRect/>
          </a:stretch>
        </p:blipFill>
        <p:spPr bwMode="auto">
          <a:xfrm>
            <a:off x="20" y="-1"/>
            <a:ext cx="5394940" cy="6858001"/>
          </a:xfrm>
          <a:custGeom>
            <a:avLst/>
            <a:gdLst/>
            <a:ahLst/>
            <a:cxnLst/>
            <a:rect l="l" t="t" r="r" b="b"/>
            <a:pathLst>
              <a:path w="5394960" h="6858000">
                <a:moveTo>
                  <a:pt x="842596" y="0"/>
                </a:moveTo>
                <a:lnTo>
                  <a:pt x="5394960" y="0"/>
                </a:lnTo>
                <a:lnTo>
                  <a:pt x="5394960" y="21851"/>
                </a:lnTo>
                <a:lnTo>
                  <a:pt x="4365943" y="6858000"/>
                </a:lnTo>
                <a:lnTo>
                  <a:pt x="0" y="6858000"/>
                </a:lnTo>
                <a:lnTo>
                  <a:pt x="0" y="5666154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51" name="Isosceles Triangle 6150">
            <a:extLst>
              <a:ext uri="{FF2B5EF4-FFF2-40B4-BE49-F238E27FC236}">
                <a16:creationId xmlns:a16="http://schemas.microsoft.com/office/drawing/2014/main" id="{3BCB5F6A-9EB0-40B0-9D13-3023E9A205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3108228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7B81CB2-4887-78FD-5C87-1049DC02CA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746" y="609600"/>
            <a:ext cx="3729076" cy="13208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sl-SI" sz="2800"/>
              <a:t>Obnova vročevodnega omrežja </a:t>
            </a: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E9B9809A-15C2-D001-B23B-319189C339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167" y="2160589"/>
            <a:ext cx="3720916" cy="3560733"/>
          </a:xfrm>
        </p:spPr>
        <p:txBody>
          <a:bodyPr>
            <a:normAutofit/>
          </a:bodyPr>
          <a:lstStyle/>
          <a:p>
            <a:r>
              <a:rPr lang="sl-SI" dirty="0"/>
              <a:t>Obnova vročevodnega omrežja Partizanska cesta 44B – Novi dom 32A v dolžini cca. 150 m</a:t>
            </a:r>
          </a:p>
          <a:p>
            <a:r>
              <a:rPr lang="sl-SI" dirty="0"/>
              <a:t>Ocenjeni prihranki več kot </a:t>
            </a:r>
            <a:br>
              <a:rPr lang="sl-SI" dirty="0"/>
            </a:br>
            <a:r>
              <a:rPr lang="sl-SI" dirty="0"/>
              <a:t>44 MWh toplote na leto</a:t>
            </a:r>
          </a:p>
          <a:p>
            <a:pPr marL="0" indent="0">
              <a:buNone/>
            </a:pPr>
            <a:endParaRPr lang="sl-SI" dirty="0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B6ACA9DE-E70F-A34C-379E-75F218A5A9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4410819" y="1745402"/>
            <a:ext cx="5089178" cy="2862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6465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A47506-1FF3-0DD5-BABF-BA9C4281DA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7EEA6FB-6F2D-E571-AF6F-C9471BBB6A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459" y="4371975"/>
            <a:ext cx="8596668" cy="1320800"/>
          </a:xfrm>
        </p:spPr>
        <p:txBody>
          <a:bodyPr/>
          <a:lstStyle/>
          <a:p>
            <a:r>
              <a:rPr lang="sl-SI" dirty="0"/>
              <a:t>Načrtovane aktivnosti v letu 2026</a:t>
            </a:r>
          </a:p>
        </p:txBody>
      </p:sp>
    </p:spTree>
    <p:extLst>
      <p:ext uri="{BB962C8B-B14F-4D97-AF65-F5344CB8AC3E}">
        <p14:creationId xmlns:p14="http://schemas.microsoft.com/office/powerpoint/2010/main" val="16666202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A1D7773-0600-533A-14FE-232DE2024F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Najem sistema upravljanja z energijo za 21 občinskih javnih stavb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61E3DC9A-88E5-8762-F92F-952BE6AB10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9551" y="2136236"/>
            <a:ext cx="5518493" cy="2585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2293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8AA7C96-0985-E9A5-A77E-E7AD6DCB30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Uvedba organizacijskih ukrepov URE v občinskih javnih stavbah</a:t>
            </a:r>
          </a:p>
        </p:txBody>
      </p:sp>
      <p:pic>
        <p:nvPicPr>
          <p:cNvPr id="1026" name="Picture 2" descr="How to improve energy efficiency using the smart facility for your business">
            <a:extLst>
              <a:ext uri="{FF2B5EF4-FFF2-40B4-BE49-F238E27FC236}">
                <a16:creationId xmlns:a16="http://schemas.microsoft.com/office/drawing/2014/main" id="{78DE5616-B53F-1519-1860-5C942DE6C9B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1" t="1740" r="1373" b="1823"/>
          <a:stretch>
            <a:fillRect/>
          </a:stretch>
        </p:blipFill>
        <p:spPr bwMode="auto">
          <a:xfrm>
            <a:off x="572756" y="2160397"/>
            <a:ext cx="6159640" cy="389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84347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7" name="Group 5126">
            <a:extLst>
              <a:ext uri="{FF2B5EF4-FFF2-40B4-BE49-F238E27FC236}">
                <a16:creationId xmlns:a16="http://schemas.microsoft.com/office/drawing/2014/main" id="{B4DE830A-B531-4A3B-96F6-0ECE88B085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5128" name="Straight Connector 5127">
              <a:extLst>
                <a:ext uri="{FF2B5EF4-FFF2-40B4-BE49-F238E27FC236}">
                  <a16:creationId xmlns:a16="http://schemas.microsoft.com/office/drawing/2014/main" id="{2813DF2C-461A-4A8F-9679-A172790D1F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29" name="Straight Connector 5128">
              <a:extLst>
                <a:ext uri="{FF2B5EF4-FFF2-40B4-BE49-F238E27FC236}">
                  <a16:creationId xmlns:a16="http://schemas.microsoft.com/office/drawing/2014/main" id="{54CD3A85-C039-4249-86E4-1EB9318B54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130" name="Rectangle 23">
              <a:extLst>
                <a:ext uri="{FF2B5EF4-FFF2-40B4-BE49-F238E27FC236}">
                  <a16:creationId xmlns:a16="http://schemas.microsoft.com/office/drawing/2014/main" id="{887EA6D2-2883-42C2-993D-094CA6D65D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sl-SI"/>
            </a:p>
          </p:txBody>
        </p:sp>
        <p:sp>
          <p:nvSpPr>
            <p:cNvPr id="5131" name="Rectangle 25">
              <a:extLst>
                <a:ext uri="{FF2B5EF4-FFF2-40B4-BE49-F238E27FC236}">
                  <a16:creationId xmlns:a16="http://schemas.microsoft.com/office/drawing/2014/main" id="{3B895046-636F-4D1B-ACA4-29AA0CB332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sl-SI"/>
            </a:p>
          </p:txBody>
        </p:sp>
        <p:sp>
          <p:nvSpPr>
            <p:cNvPr id="5132" name="Isosceles Triangle 5131">
              <a:extLst>
                <a:ext uri="{FF2B5EF4-FFF2-40B4-BE49-F238E27FC236}">
                  <a16:creationId xmlns:a16="http://schemas.microsoft.com/office/drawing/2014/main" id="{C6B0CDE3-E054-4EDD-A43B-F96843D8BF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sl-SI"/>
            </a:p>
          </p:txBody>
        </p:sp>
        <p:sp>
          <p:nvSpPr>
            <p:cNvPr id="5133" name="Rectangle 27">
              <a:extLst>
                <a:ext uri="{FF2B5EF4-FFF2-40B4-BE49-F238E27FC236}">
                  <a16:creationId xmlns:a16="http://schemas.microsoft.com/office/drawing/2014/main" id="{3B66B1A2-F145-4C9B-85CC-4BF30D58CB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sl-SI"/>
            </a:p>
          </p:txBody>
        </p:sp>
        <p:sp>
          <p:nvSpPr>
            <p:cNvPr id="5134" name="Rectangle 28">
              <a:extLst>
                <a:ext uri="{FF2B5EF4-FFF2-40B4-BE49-F238E27FC236}">
                  <a16:creationId xmlns:a16="http://schemas.microsoft.com/office/drawing/2014/main" id="{5D4FC972-94B3-4035-8D31-E668C132B4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sl-SI"/>
            </a:p>
          </p:txBody>
        </p:sp>
        <p:sp>
          <p:nvSpPr>
            <p:cNvPr id="5135" name="Rectangle 29">
              <a:extLst>
                <a:ext uri="{FF2B5EF4-FFF2-40B4-BE49-F238E27FC236}">
                  <a16:creationId xmlns:a16="http://schemas.microsoft.com/office/drawing/2014/main" id="{374B9941-AFBE-4A77-A50E-B6EA04A746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sl-SI"/>
            </a:p>
          </p:txBody>
        </p:sp>
        <p:sp>
          <p:nvSpPr>
            <p:cNvPr id="5136" name="Isosceles Triangle 5135">
              <a:extLst>
                <a:ext uri="{FF2B5EF4-FFF2-40B4-BE49-F238E27FC236}">
                  <a16:creationId xmlns:a16="http://schemas.microsoft.com/office/drawing/2014/main" id="{27A982C5-2C38-4CE9-BC18-94697AD657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sl-SI"/>
            </a:p>
          </p:txBody>
        </p:sp>
        <p:sp>
          <p:nvSpPr>
            <p:cNvPr id="5137" name="Isosceles Triangle 5136">
              <a:extLst>
                <a:ext uri="{FF2B5EF4-FFF2-40B4-BE49-F238E27FC236}">
                  <a16:creationId xmlns:a16="http://schemas.microsoft.com/office/drawing/2014/main" id="{0060D8D1-7BB1-498F-AFBB-ADAC130A9E9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sl-SI"/>
            </a:p>
          </p:txBody>
        </p:sp>
      </p:grpSp>
      <p:sp>
        <p:nvSpPr>
          <p:cNvPr id="2" name="Naslov 1">
            <a:extLst>
              <a:ext uri="{FF2B5EF4-FFF2-40B4-BE49-F238E27FC236}">
                <a16:creationId xmlns:a16="http://schemas.microsoft.com/office/drawing/2014/main" id="{0C31E8E4-6706-0962-E736-5983ECC1BA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0199" y="4571999"/>
            <a:ext cx="7673801" cy="1087656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400" kern="120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Osveščanje in spodbujanje občanov o URE in OVE v gospodinjstvih</a:t>
            </a:r>
          </a:p>
        </p:txBody>
      </p:sp>
      <p:pic>
        <p:nvPicPr>
          <p:cNvPr id="5122" name="Picture 2" descr="Učinkovita raba energije v stavbah, zgradbah - podjetje Menerga">
            <a:extLst>
              <a:ext uri="{FF2B5EF4-FFF2-40B4-BE49-F238E27FC236}">
                <a16:creationId xmlns:a16="http://schemas.microsoft.com/office/drawing/2014/main" id="{3474CABB-CE19-6575-2CB7-C68A144013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00201" y="609600"/>
            <a:ext cx="5691182" cy="3642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4245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9">
            <a:extLst>
              <a:ext uri="{FF2B5EF4-FFF2-40B4-BE49-F238E27FC236}">
                <a16:creationId xmlns:a16="http://schemas.microsoft.com/office/drawing/2014/main" id="{88C9B83F-64CD-41C1-925F-A08801FFD0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E1655065-0BD7-4422-BEC0-4401E99809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4DDD90AC-ABEC-4A76-9C9C-AD0A5F8FC7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Rectangle 23">
              <a:extLst>
                <a:ext uri="{FF2B5EF4-FFF2-40B4-BE49-F238E27FC236}">
                  <a16:creationId xmlns:a16="http://schemas.microsoft.com/office/drawing/2014/main" id="{21A8AFEF-EC50-4C0B-9C64-814B76C8209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sl-SI"/>
            </a:p>
          </p:txBody>
        </p:sp>
        <p:sp>
          <p:nvSpPr>
            <p:cNvPr id="27" name="Rectangle 25">
              <a:extLst>
                <a:ext uri="{FF2B5EF4-FFF2-40B4-BE49-F238E27FC236}">
                  <a16:creationId xmlns:a16="http://schemas.microsoft.com/office/drawing/2014/main" id="{CAFAA800-E117-4357-84E4-56B63EA03E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sl-SI"/>
            </a:p>
          </p:txBody>
        </p:sp>
        <p:sp>
          <p:nvSpPr>
            <p:cNvPr id="29" name="Isosceles Triangle 14">
              <a:extLst>
                <a:ext uri="{FF2B5EF4-FFF2-40B4-BE49-F238E27FC236}">
                  <a16:creationId xmlns:a16="http://schemas.microsoft.com/office/drawing/2014/main" id="{8DDFC9F4-3B45-402D-8AD7-60B3F08ED7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sl-SI"/>
            </a:p>
          </p:txBody>
        </p:sp>
        <p:sp>
          <p:nvSpPr>
            <p:cNvPr id="31" name="Rectangle 27">
              <a:extLst>
                <a:ext uri="{FF2B5EF4-FFF2-40B4-BE49-F238E27FC236}">
                  <a16:creationId xmlns:a16="http://schemas.microsoft.com/office/drawing/2014/main" id="{F26A0854-FBE4-4587-B349-06BE192BD7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sl-SI"/>
            </a:p>
          </p:txBody>
        </p:sp>
        <p:sp>
          <p:nvSpPr>
            <p:cNvPr id="33" name="Rectangle 28">
              <a:extLst>
                <a:ext uri="{FF2B5EF4-FFF2-40B4-BE49-F238E27FC236}">
                  <a16:creationId xmlns:a16="http://schemas.microsoft.com/office/drawing/2014/main" id="{54A9C4C6-FF7D-470E-BFCA-CE4F60A1F0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sl-SI"/>
            </a:p>
          </p:txBody>
        </p:sp>
        <p:sp>
          <p:nvSpPr>
            <p:cNvPr id="35" name="Rectangle 29">
              <a:extLst>
                <a:ext uri="{FF2B5EF4-FFF2-40B4-BE49-F238E27FC236}">
                  <a16:creationId xmlns:a16="http://schemas.microsoft.com/office/drawing/2014/main" id="{B1721EA8-4871-45D4-B78F-AE805A3004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sl-SI"/>
            </a:p>
          </p:txBody>
        </p:sp>
        <p:sp>
          <p:nvSpPr>
            <p:cNvPr id="37" name="Isosceles Triangle 18">
              <a:extLst>
                <a:ext uri="{FF2B5EF4-FFF2-40B4-BE49-F238E27FC236}">
                  <a16:creationId xmlns:a16="http://schemas.microsoft.com/office/drawing/2014/main" id="{E5763971-E3A3-45C6-9BA8-2E032C7A55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sl-SI"/>
            </a:p>
          </p:txBody>
        </p:sp>
        <p:sp>
          <p:nvSpPr>
            <p:cNvPr id="39" name="Isosceles Triangle 19">
              <a:extLst>
                <a:ext uri="{FF2B5EF4-FFF2-40B4-BE49-F238E27FC236}">
                  <a16:creationId xmlns:a16="http://schemas.microsoft.com/office/drawing/2014/main" id="{32752E94-0E01-4AF5-A43A-F2FAD8737C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sl-SI"/>
            </a:p>
          </p:txBody>
        </p:sp>
      </p:grpSp>
      <p:pic>
        <p:nvPicPr>
          <p:cNvPr id="5" name="Slika 4" descr="Slika, ki vsebuje besede nebo, na prostem, oblak, stavba&#10;&#10;Vsebina, ustvarjena z UI, morda ni pravilna.">
            <a:extLst>
              <a:ext uri="{FF2B5EF4-FFF2-40B4-BE49-F238E27FC236}">
                <a16:creationId xmlns:a16="http://schemas.microsoft.com/office/drawing/2014/main" id="{AB3864D0-6557-7AAA-917F-828ACEB6FD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32" r="10363" b="6732"/>
          <a:stretch>
            <a:fillRect/>
          </a:stretch>
        </p:blipFill>
        <p:spPr>
          <a:xfrm>
            <a:off x="4269854" y="-1"/>
            <a:ext cx="7922146" cy="6858001"/>
          </a:xfrm>
          <a:custGeom>
            <a:avLst/>
            <a:gdLst/>
            <a:ahLst/>
            <a:cxnLst/>
            <a:rect l="l" t="t" r="r" b="b"/>
            <a:pathLst>
              <a:path w="7922146" h="6858001">
                <a:moveTo>
                  <a:pt x="379987" y="0"/>
                </a:moveTo>
                <a:lnTo>
                  <a:pt x="5304971" y="0"/>
                </a:lnTo>
                <a:lnTo>
                  <a:pt x="7065281" y="0"/>
                </a:lnTo>
                <a:lnTo>
                  <a:pt x="7397540" y="0"/>
                </a:lnTo>
                <a:lnTo>
                  <a:pt x="7397540" y="1"/>
                </a:lnTo>
                <a:lnTo>
                  <a:pt x="7922146" y="1"/>
                </a:lnTo>
                <a:lnTo>
                  <a:pt x="7922146" y="6858001"/>
                </a:lnTo>
                <a:lnTo>
                  <a:pt x="7065281" y="6858001"/>
                </a:lnTo>
                <a:lnTo>
                  <a:pt x="7065281" y="6858000"/>
                </a:lnTo>
                <a:lnTo>
                  <a:pt x="5932989" y="6858000"/>
                </a:lnTo>
                <a:lnTo>
                  <a:pt x="5932989" y="6858001"/>
                </a:lnTo>
                <a:lnTo>
                  <a:pt x="27809" y="6858001"/>
                </a:lnTo>
                <a:lnTo>
                  <a:pt x="1803228" y="4521201"/>
                </a:lnTo>
                <a:close/>
                <a:moveTo>
                  <a:pt x="0" y="0"/>
                </a:moveTo>
                <a:lnTo>
                  <a:pt x="379987" y="0"/>
                </a:lnTo>
                <a:lnTo>
                  <a:pt x="0" y="407"/>
                </a:lnTo>
                <a:close/>
              </a:path>
            </a:pathLst>
          </a:custGeom>
        </p:spPr>
      </p:pic>
      <p:sp>
        <p:nvSpPr>
          <p:cNvPr id="2" name="Naslov 1">
            <a:extLst>
              <a:ext uri="{FF2B5EF4-FFF2-40B4-BE49-F238E27FC236}">
                <a16:creationId xmlns:a16="http://schemas.microsoft.com/office/drawing/2014/main" id="{26FF25D4-D89D-AD8B-7AF2-A5078CBCDE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867" y="1678666"/>
            <a:ext cx="4088190" cy="2369093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>
              <a:lnSpc>
                <a:spcPct val="90000"/>
              </a:lnSpc>
            </a:pPr>
            <a:r>
              <a:rPr lang="en-US" sz="4100"/>
              <a:t>Energetska prenova vrtca Trbovlje – enote Ciciban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57C1A16-B8AB-4D99-A195-A38F556A64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371012" y="0"/>
            <a:ext cx="1219200" cy="68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8A9B20B-D1DD-4573-B5EC-5580295192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425267" y="3681413"/>
            <a:ext cx="4763558" cy="317658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Rectangle 23">
            <a:extLst>
              <a:ext uri="{FF2B5EF4-FFF2-40B4-BE49-F238E27FC236}">
                <a16:creationId xmlns:a16="http://schemas.microsoft.com/office/drawing/2014/main" id="{66D61E08-70C3-48D8-BEA0-787111DC3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81476" y="-8467"/>
            <a:ext cx="3007349" cy="6866467"/>
          </a:xfrm>
          <a:custGeom>
            <a:avLst/>
            <a:gdLst/>
            <a:ahLst/>
            <a:cxnLst/>
            <a:rect l="l" t="t" r="r" b="b"/>
            <a:pathLst>
              <a:path w="3007349" h="6866467">
                <a:moveTo>
                  <a:pt x="2045532" y="0"/>
                </a:moveTo>
                <a:lnTo>
                  <a:pt x="3007349" y="0"/>
                </a:lnTo>
                <a:lnTo>
                  <a:pt x="3007349" y="6866467"/>
                </a:lnTo>
                <a:lnTo>
                  <a:pt x="0" y="6866467"/>
                </a:lnTo>
                <a:lnTo>
                  <a:pt x="2045532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sl-SI"/>
          </a:p>
        </p:txBody>
      </p:sp>
      <p:sp>
        <p:nvSpPr>
          <p:cNvPr id="28" name="Rectangle 25">
            <a:extLst>
              <a:ext uri="{FF2B5EF4-FFF2-40B4-BE49-F238E27FC236}">
                <a16:creationId xmlns:a16="http://schemas.microsoft.com/office/drawing/2014/main" id="{FC55298F-0AE5-478E-AD2B-03C2614C58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03442" y="-8467"/>
            <a:ext cx="2588558" cy="6866467"/>
          </a:xfrm>
          <a:custGeom>
            <a:avLst/>
            <a:gdLst/>
            <a:ahLst/>
            <a:cxnLst/>
            <a:rect l="l" t="t" r="r" b="b"/>
            <a:pathLst>
              <a:path w="2573311" h="6866467">
                <a:moveTo>
                  <a:pt x="0" y="0"/>
                </a:moveTo>
                <a:lnTo>
                  <a:pt x="2573311" y="0"/>
                </a:lnTo>
                <a:lnTo>
                  <a:pt x="2573311" y="6866467"/>
                </a:lnTo>
                <a:lnTo>
                  <a:pt x="1202336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sl-SI"/>
          </a:p>
        </p:txBody>
      </p:sp>
      <p:sp>
        <p:nvSpPr>
          <p:cNvPr id="30" name="Isosceles Triangle 24">
            <a:extLst>
              <a:ext uri="{FF2B5EF4-FFF2-40B4-BE49-F238E27FC236}">
                <a16:creationId xmlns:a16="http://schemas.microsoft.com/office/drawing/2014/main" id="{C180E4EA-0B63-4779-A895-7E90E71088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32333" y="3048000"/>
            <a:ext cx="3259667" cy="3810000"/>
          </a:xfrm>
          <a:prstGeom prst="triangle">
            <a:avLst>
              <a:gd name="adj" fmla="val 100000"/>
            </a:avLst>
          </a:pr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sl-SI"/>
          </a:p>
        </p:txBody>
      </p:sp>
      <p:sp>
        <p:nvSpPr>
          <p:cNvPr id="32" name="Rectangle 27">
            <a:extLst>
              <a:ext uri="{FF2B5EF4-FFF2-40B4-BE49-F238E27FC236}">
                <a16:creationId xmlns:a16="http://schemas.microsoft.com/office/drawing/2014/main" id="{CEE01D9D-3DE8-4EED-B0D3-8F3C79CC76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334500" y="-8467"/>
            <a:ext cx="2854326" cy="6866467"/>
          </a:xfrm>
          <a:custGeom>
            <a:avLst/>
            <a:gdLst/>
            <a:ahLst/>
            <a:cxnLst/>
            <a:rect l="l" t="t" r="r" b="b"/>
            <a:pathLst>
              <a:path w="2858013" h="6866467">
                <a:moveTo>
                  <a:pt x="0" y="0"/>
                </a:moveTo>
                <a:lnTo>
                  <a:pt x="2858013" y="0"/>
                </a:lnTo>
                <a:lnTo>
                  <a:pt x="2858013" y="6866467"/>
                </a:lnTo>
                <a:lnTo>
                  <a:pt x="2473942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4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sl-SI"/>
          </a:p>
        </p:txBody>
      </p:sp>
      <p:sp>
        <p:nvSpPr>
          <p:cNvPr id="34" name="Rectangle 28">
            <a:extLst>
              <a:ext uri="{FF2B5EF4-FFF2-40B4-BE49-F238E27FC236}">
                <a16:creationId xmlns:a16="http://schemas.microsoft.com/office/drawing/2014/main" id="{89AF5CE9-607F-43F4-8983-DCD6DA4051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98730" y="-8467"/>
            <a:ext cx="1290094" cy="6866467"/>
          </a:xfrm>
          <a:custGeom>
            <a:avLst/>
            <a:gdLst/>
            <a:ahLst/>
            <a:cxnLst/>
            <a:rect l="l" t="t" r="r" b="b"/>
            <a:pathLst>
              <a:path w="1290094" h="6858000">
                <a:moveTo>
                  <a:pt x="1019735" y="0"/>
                </a:moveTo>
                <a:lnTo>
                  <a:pt x="1290094" y="0"/>
                </a:lnTo>
                <a:lnTo>
                  <a:pt x="1290094" y="6858000"/>
                </a:lnTo>
                <a:lnTo>
                  <a:pt x="0" y="6858000"/>
                </a:lnTo>
                <a:lnTo>
                  <a:pt x="101973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sl-SI"/>
          </a:p>
        </p:txBody>
      </p:sp>
      <p:sp>
        <p:nvSpPr>
          <p:cNvPr id="36" name="Rectangle 29">
            <a:extLst>
              <a:ext uri="{FF2B5EF4-FFF2-40B4-BE49-F238E27FC236}">
                <a16:creationId xmlns:a16="http://schemas.microsoft.com/office/drawing/2014/main" id="{6EEA2DBD-9E1E-4521-8C01-F32AD18A89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938999" y="-8467"/>
            <a:ext cx="1249825" cy="6866467"/>
          </a:xfrm>
          <a:custGeom>
            <a:avLst/>
            <a:gdLst/>
            <a:ahLst/>
            <a:cxnLst/>
            <a:rect l="l" t="t" r="r" b="b"/>
            <a:pathLst>
              <a:path w="1249825" h="6858000">
                <a:moveTo>
                  <a:pt x="0" y="0"/>
                </a:moveTo>
                <a:lnTo>
                  <a:pt x="1249825" y="0"/>
                </a:lnTo>
                <a:lnTo>
                  <a:pt x="1249825" y="6858000"/>
                </a:lnTo>
                <a:lnTo>
                  <a:pt x="1109382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sl-SI"/>
          </a:p>
        </p:txBody>
      </p:sp>
      <p:sp>
        <p:nvSpPr>
          <p:cNvPr id="38" name="Isosceles Triangle 29">
            <a:extLst>
              <a:ext uri="{FF2B5EF4-FFF2-40B4-BE49-F238E27FC236}">
                <a16:creationId xmlns:a16="http://schemas.microsoft.com/office/drawing/2014/main" id="{15BBD2C1-BA9B-46A9-A27A-33498B1692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371666" y="3589867"/>
            <a:ext cx="1817159" cy="3268133"/>
          </a:xfrm>
          <a:prstGeom prst="triangle">
            <a:avLst>
              <a:gd name="adj" fmla="val 100000"/>
            </a:avLst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023808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5" name="Group 2054">
            <a:extLst>
              <a:ext uri="{FF2B5EF4-FFF2-40B4-BE49-F238E27FC236}">
                <a16:creationId xmlns:a16="http://schemas.microsoft.com/office/drawing/2014/main" id="{B4DE830A-B531-4A3B-96F6-0ECE88B085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56" name="Straight Connector 2055">
              <a:extLst>
                <a:ext uri="{FF2B5EF4-FFF2-40B4-BE49-F238E27FC236}">
                  <a16:creationId xmlns:a16="http://schemas.microsoft.com/office/drawing/2014/main" id="{2813DF2C-461A-4A8F-9679-A172790D1F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7" name="Straight Connector 2056">
              <a:extLst>
                <a:ext uri="{FF2B5EF4-FFF2-40B4-BE49-F238E27FC236}">
                  <a16:creationId xmlns:a16="http://schemas.microsoft.com/office/drawing/2014/main" id="{54CD3A85-C039-4249-86E4-1EB9318B54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58" name="Rectangle 23">
              <a:extLst>
                <a:ext uri="{FF2B5EF4-FFF2-40B4-BE49-F238E27FC236}">
                  <a16:creationId xmlns:a16="http://schemas.microsoft.com/office/drawing/2014/main" id="{887EA6D2-2883-42C2-993D-094CA6D65D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sl-SI"/>
            </a:p>
          </p:txBody>
        </p:sp>
        <p:sp>
          <p:nvSpPr>
            <p:cNvPr id="2059" name="Rectangle 25">
              <a:extLst>
                <a:ext uri="{FF2B5EF4-FFF2-40B4-BE49-F238E27FC236}">
                  <a16:creationId xmlns:a16="http://schemas.microsoft.com/office/drawing/2014/main" id="{3B895046-636F-4D1B-ACA4-29AA0CB332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sl-SI"/>
            </a:p>
          </p:txBody>
        </p:sp>
        <p:sp>
          <p:nvSpPr>
            <p:cNvPr id="2060" name="Isosceles Triangle 2059">
              <a:extLst>
                <a:ext uri="{FF2B5EF4-FFF2-40B4-BE49-F238E27FC236}">
                  <a16:creationId xmlns:a16="http://schemas.microsoft.com/office/drawing/2014/main" id="{C6B0CDE3-E054-4EDD-A43B-F96843D8BF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sl-SI"/>
            </a:p>
          </p:txBody>
        </p:sp>
        <p:sp>
          <p:nvSpPr>
            <p:cNvPr id="2061" name="Rectangle 27">
              <a:extLst>
                <a:ext uri="{FF2B5EF4-FFF2-40B4-BE49-F238E27FC236}">
                  <a16:creationId xmlns:a16="http://schemas.microsoft.com/office/drawing/2014/main" id="{3B66B1A2-F145-4C9B-85CC-4BF30D58CB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sl-SI"/>
            </a:p>
          </p:txBody>
        </p:sp>
        <p:sp>
          <p:nvSpPr>
            <p:cNvPr id="2062" name="Rectangle 28">
              <a:extLst>
                <a:ext uri="{FF2B5EF4-FFF2-40B4-BE49-F238E27FC236}">
                  <a16:creationId xmlns:a16="http://schemas.microsoft.com/office/drawing/2014/main" id="{5D4FC972-94B3-4035-8D31-E668C132B4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sl-SI"/>
            </a:p>
          </p:txBody>
        </p:sp>
        <p:sp>
          <p:nvSpPr>
            <p:cNvPr id="2063" name="Rectangle 29">
              <a:extLst>
                <a:ext uri="{FF2B5EF4-FFF2-40B4-BE49-F238E27FC236}">
                  <a16:creationId xmlns:a16="http://schemas.microsoft.com/office/drawing/2014/main" id="{374B9941-AFBE-4A77-A50E-B6EA04A746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sl-SI"/>
            </a:p>
          </p:txBody>
        </p:sp>
        <p:sp>
          <p:nvSpPr>
            <p:cNvPr id="2064" name="Isosceles Triangle 2063">
              <a:extLst>
                <a:ext uri="{FF2B5EF4-FFF2-40B4-BE49-F238E27FC236}">
                  <a16:creationId xmlns:a16="http://schemas.microsoft.com/office/drawing/2014/main" id="{27A982C5-2C38-4CE9-BC18-94697AD657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sl-SI"/>
            </a:p>
          </p:txBody>
        </p:sp>
        <p:sp>
          <p:nvSpPr>
            <p:cNvPr id="2065" name="Isosceles Triangle 2064">
              <a:extLst>
                <a:ext uri="{FF2B5EF4-FFF2-40B4-BE49-F238E27FC236}">
                  <a16:creationId xmlns:a16="http://schemas.microsoft.com/office/drawing/2014/main" id="{0060D8D1-7BB1-498F-AFBB-ADAC130A9E9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sl-SI"/>
            </a:p>
          </p:txBody>
        </p:sp>
      </p:grpSp>
      <p:sp>
        <p:nvSpPr>
          <p:cNvPr id="2" name="Naslov 1">
            <a:extLst>
              <a:ext uri="{FF2B5EF4-FFF2-40B4-BE49-F238E27FC236}">
                <a16:creationId xmlns:a16="http://schemas.microsoft.com/office/drawing/2014/main" id="{B74E2845-BD09-FF40-405E-3E99BF8971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0199" y="4571999"/>
            <a:ext cx="7673801" cy="1087656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300" kern="120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Subvencija za toplotne črpalke in pomoč občanom pri pridobivanju nepovratnih sredstev ter kreditov Eko sklada</a:t>
            </a:r>
          </a:p>
        </p:txBody>
      </p:sp>
      <p:pic>
        <p:nvPicPr>
          <p:cNvPr id="2050" name="Picture 2" descr="What is an air source heat pump? — WeLoveHeatPumps">
            <a:extLst>
              <a:ext uri="{FF2B5EF4-FFF2-40B4-BE49-F238E27FC236}">
                <a16:creationId xmlns:a16="http://schemas.microsoft.com/office/drawing/2014/main" id="{FA274568-68B9-6204-6EFB-48BC461AFF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00201" y="609600"/>
            <a:ext cx="6475301" cy="3642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63653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E4B29E9-3C38-9FC2-2003-73A6C8E8AC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746" y="609600"/>
            <a:ext cx="3729076" cy="13208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sl-SI" sz="2800"/>
              <a:t>Izdelava energetskih izkaznic javnih stavb</a:t>
            </a: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848C73CD-7076-DF4F-2DA6-28FEFE561A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167" y="2160589"/>
            <a:ext cx="3720916" cy="3560733"/>
          </a:xfrm>
        </p:spPr>
        <p:txBody>
          <a:bodyPr>
            <a:normAutofit fontScale="62500" lnSpcReduction="20000"/>
          </a:bodyPr>
          <a:lstStyle/>
          <a:p>
            <a:r>
              <a:rPr lang="sl-SI" dirty="0"/>
              <a:t>Glasbena šola Trbovlje</a:t>
            </a:r>
          </a:p>
          <a:p>
            <a:r>
              <a:rPr lang="sl-SI" dirty="0"/>
              <a:t>Gasilski dom Trbovlje</a:t>
            </a:r>
          </a:p>
          <a:p>
            <a:r>
              <a:rPr lang="sl-SI" dirty="0"/>
              <a:t>ŠD Rudar</a:t>
            </a:r>
          </a:p>
          <a:p>
            <a:r>
              <a:rPr lang="sl-SI" dirty="0"/>
              <a:t>OŠ Trbovlje</a:t>
            </a:r>
          </a:p>
          <a:p>
            <a:r>
              <a:rPr lang="sl-SI" dirty="0"/>
              <a:t>POŠ Alojza </a:t>
            </a:r>
            <a:r>
              <a:rPr lang="sl-SI" dirty="0" err="1"/>
              <a:t>Hohkrauta</a:t>
            </a:r>
            <a:endParaRPr lang="sl-SI" dirty="0"/>
          </a:p>
          <a:p>
            <a:r>
              <a:rPr lang="sl-SI" dirty="0"/>
              <a:t>OŠ Tončke Čeč</a:t>
            </a:r>
          </a:p>
          <a:p>
            <a:r>
              <a:rPr lang="sl-SI" dirty="0"/>
              <a:t>Upravna stavba občine Trbovlje</a:t>
            </a:r>
          </a:p>
          <a:p>
            <a:r>
              <a:rPr lang="sl-SI" dirty="0"/>
              <a:t>Godbeni dom</a:t>
            </a:r>
          </a:p>
          <a:p>
            <a:r>
              <a:rPr lang="sl-SI" dirty="0"/>
              <a:t>Mladinski center Trbovlje</a:t>
            </a:r>
          </a:p>
          <a:p>
            <a:r>
              <a:rPr lang="sl-SI" dirty="0"/>
              <a:t>Delavski dom Trbovlje</a:t>
            </a:r>
          </a:p>
          <a:p>
            <a:r>
              <a:rPr lang="sl-SI" dirty="0"/>
              <a:t>POŠ Dobovec</a:t>
            </a:r>
          </a:p>
          <a:p>
            <a:r>
              <a:rPr lang="sl-SI" dirty="0"/>
              <a:t>Knjižnica Toneta Seliškarja Trbovlje</a:t>
            </a:r>
          </a:p>
          <a:p>
            <a:r>
              <a:rPr lang="sl-SI" dirty="0"/>
              <a:t>Zasavski muzej Trbovlje</a:t>
            </a:r>
          </a:p>
        </p:txBody>
      </p:sp>
      <p:pic>
        <p:nvPicPr>
          <p:cNvPr id="3074" name="Picture 2" descr="Energetska izkaznica - Wikipedija, prosta enciklopedija">
            <a:extLst>
              <a:ext uri="{FF2B5EF4-FFF2-40B4-BE49-F238E27FC236}">
                <a16:creationId xmlns:a16="http://schemas.microsoft.com/office/drawing/2014/main" id="{A355D6EA-1FB1-3A91-1F9F-64DA9629A3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54035" y="633780"/>
            <a:ext cx="4602747" cy="5085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95475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03" name="Group 4102">
            <a:extLst>
              <a:ext uri="{FF2B5EF4-FFF2-40B4-BE49-F238E27FC236}">
                <a16:creationId xmlns:a16="http://schemas.microsoft.com/office/drawing/2014/main" id="{B4DE830A-B531-4A3B-96F6-0ECE88B085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4104" name="Straight Connector 4103">
              <a:extLst>
                <a:ext uri="{FF2B5EF4-FFF2-40B4-BE49-F238E27FC236}">
                  <a16:creationId xmlns:a16="http://schemas.microsoft.com/office/drawing/2014/main" id="{2813DF2C-461A-4A8F-9679-A172790D1F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05" name="Straight Connector 4104">
              <a:extLst>
                <a:ext uri="{FF2B5EF4-FFF2-40B4-BE49-F238E27FC236}">
                  <a16:creationId xmlns:a16="http://schemas.microsoft.com/office/drawing/2014/main" id="{54CD3A85-C039-4249-86E4-1EB9318B54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106" name="Rectangle 23">
              <a:extLst>
                <a:ext uri="{FF2B5EF4-FFF2-40B4-BE49-F238E27FC236}">
                  <a16:creationId xmlns:a16="http://schemas.microsoft.com/office/drawing/2014/main" id="{887EA6D2-2883-42C2-993D-094CA6D65D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sl-SI"/>
            </a:p>
          </p:txBody>
        </p:sp>
        <p:sp>
          <p:nvSpPr>
            <p:cNvPr id="4107" name="Rectangle 25">
              <a:extLst>
                <a:ext uri="{FF2B5EF4-FFF2-40B4-BE49-F238E27FC236}">
                  <a16:creationId xmlns:a16="http://schemas.microsoft.com/office/drawing/2014/main" id="{3B895046-636F-4D1B-ACA4-29AA0CB332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sl-SI"/>
            </a:p>
          </p:txBody>
        </p:sp>
        <p:sp>
          <p:nvSpPr>
            <p:cNvPr id="4108" name="Isosceles Triangle 4107">
              <a:extLst>
                <a:ext uri="{FF2B5EF4-FFF2-40B4-BE49-F238E27FC236}">
                  <a16:creationId xmlns:a16="http://schemas.microsoft.com/office/drawing/2014/main" id="{C6B0CDE3-E054-4EDD-A43B-F96843D8BF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sl-SI"/>
            </a:p>
          </p:txBody>
        </p:sp>
        <p:sp>
          <p:nvSpPr>
            <p:cNvPr id="4109" name="Rectangle 27">
              <a:extLst>
                <a:ext uri="{FF2B5EF4-FFF2-40B4-BE49-F238E27FC236}">
                  <a16:creationId xmlns:a16="http://schemas.microsoft.com/office/drawing/2014/main" id="{3B66B1A2-F145-4C9B-85CC-4BF30D58CB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sl-SI"/>
            </a:p>
          </p:txBody>
        </p:sp>
        <p:sp>
          <p:nvSpPr>
            <p:cNvPr id="4110" name="Rectangle 28">
              <a:extLst>
                <a:ext uri="{FF2B5EF4-FFF2-40B4-BE49-F238E27FC236}">
                  <a16:creationId xmlns:a16="http://schemas.microsoft.com/office/drawing/2014/main" id="{5D4FC972-94B3-4035-8D31-E668C132B4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sl-SI"/>
            </a:p>
          </p:txBody>
        </p:sp>
        <p:sp>
          <p:nvSpPr>
            <p:cNvPr id="4111" name="Rectangle 29">
              <a:extLst>
                <a:ext uri="{FF2B5EF4-FFF2-40B4-BE49-F238E27FC236}">
                  <a16:creationId xmlns:a16="http://schemas.microsoft.com/office/drawing/2014/main" id="{374B9941-AFBE-4A77-A50E-B6EA04A746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sl-SI"/>
            </a:p>
          </p:txBody>
        </p:sp>
        <p:sp>
          <p:nvSpPr>
            <p:cNvPr id="4112" name="Isosceles Triangle 4111">
              <a:extLst>
                <a:ext uri="{FF2B5EF4-FFF2-40B4-BE49-F238E27FC236}">
                  <a16:creationId xmlns:a16="http://schemas.microsoft.com/office/drawing/2014/main" id="{27A982C5-2C38-4CE9-BC18-94697AD657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sl-SI"/>
            </a:p>
          </p:txBody>
        </p:sp>
        <p:sp>
          <p:nvSpPr>
            <p:cNvPr id="4113" name="Isosceles Triangle 4112">
              <a:extLst>
                <a:ext uri="{FF2B5EF4-FFF2-40B4-BE49-F238E27FC236}">
                  <a16:creationId xmlns:a16="http://schemas.microsoft.com/office/drawing/2014/main" id="{0060D8D1-7BB1-498F-AFBB-ADAC130A9E9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sl-SI"/>
            </a:p>
          </p:txBody>
        </p:sp>
      </p:grpSp>
      <p:sp>
        <p:nvSpPr>
          <p:cNvPr id="2" name="Naslov 1">
            <a:extLst>
              <a:ext uri="{FF2B5EF4-FFF2-40B4-BE49-F238E27FC236}">
                <a16:creationId xmlns:a16="http://schemas.microsoft.com/office/drawing/2014/main" id="{0B76F954-B233-409C-2DCE-CFC82462BE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5969" y="4553712"/>
            <a:ext cx="8288032" cy="109631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3400" kern="120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Sofinanciranje pisarne Ensvet</a:t>
            </a:r>
            <a:br>
              <a:rPr lang="en-US" sz="3400" kern="1200">
                <a:solidFill>
                  <a:schemeClr val="accent1"/>
                </a:solidFill>
                <a:latin typeface="+mj-lt"/>
                <a:ea typeface="+mj-ea"/>
                <a:cs typeface="+mj-cs"/>
              </a:rPr>
            </a:br>
            <a:endParaRPr lang="en-US" sz="3400" kern="120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4098" name="Picture 2" descr="Mreža Ensvet | Eko sklad">
            <a:extLst>
              <a:ext uri="{FF2B5EF4-FFF2-40B4-BE49-F238E27FC236}">
                <a16:creationId xmlns:a16="http://schemas.microsoft.com/office/drawing/2014/main" id="{6A1B199B-6CA8-EBC9-7612-7E738282066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85968" y="2845426"/>
            <a:ext cx="8288033" cy="1388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01159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23A3019-529C-8E2B-82A7-985AA3FEA9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459" y="4371975"/>
            <a:ext cx="8596668" cy="1320800"/>
          </a:xfrm>
        </p:spPr>
        <p:txBody>
          <a:bodyPr/>
          <a:lstStyle/>
          <a:p>
            <a:r>
              <a:rPr lang="sl-SI" dirty="0"/>
              <a:t>Izvedene aktivnosti v letu 2025</a:t>
            </a:r>
          </a:p>
        </p:txBody>
      </p:sp>
    </p:spTree>
    <p:extLst>
      <p:ext uri="{BB962C8B-B14F-4D97-AF65-F5344CB8AC3E}">
        <p14:creationId xmlns:p14="http://schemas.microsoft.com/office/powerpoint/2010/main" val="30464219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BFDBE54-B89B-664C-8DE1-6D1619E8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934" y="2270124"/>
            <a:ext cx="9933516" cy="2320926"/>
          </a:xfrm>
        </p:spPr>
        <p:txBody>
          <a:bodyPr>
            <a:normAutofit/>
          </a:bodyPr>
          <a:lstStyle/>
          <a:p>
            <a:pPr algn="ctr"/>
            <a:r>
              <a:rPr lang="sl-SI" sz="4400" dirty="0"/>
              <a:t>Hvala za pozornost!</a:t>
            </a:r>
            <a:br>
              <a:rPr lang="sl-SI" sz="4400" dirty="0"/>
            </a:br>
            <a:br>
              <a:rPr lang="sl-SI" sz="4400" dirty="0"/>
            </a:br>
            <a:r>
              <a:rPr lang="sl-SI" sz="1400" dirty="0">
                <a:solidFill>
                  <a:schemeClr val="tx1"/>
                </a:solidFill>
              </a:rPr>
              <a:t>jan.jamsek@komunala-trbovlje.si</a:t>
            </a:r>
            <a:endParaRPr lang="sl-SI" sz="4400" dirty="0"/>
          </a:p>
        </p:txBody>
      </p:sp>
    </p:spTree>
    <p:extLst>
      <p:ext uri="{BB962C8B-B14F-4D97-AF65-F5344CB8AC3E}">
        <p14:creationId xmlns:p14="http://schemas.microsoft.com/office/powerpoint/2010/main" val="19707051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5359896-6C2F-AB13-CE66-636E14D7D7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746" y="609600"/>
            <a:ext cx="3729076" cy="13208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sl-SI" sz="2800"/>
              <a:t>Vzpostavitev sistema energetskega knjigovodstva</a:t>
            </a: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225C97B0-85D4-0107-651D-DC31AB6D03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167" y="2160589"/>
            <a:ext cx="3720916" cy="3560733"/>
          </a:xfrm>
        </p:spPr>
        <p:txBody>
          <a:bodyPr>
            <a:normAutofit/>
          </a:bodyPr>
          <a:lstStyle/>
          <a:p>
            <a:r>
              <a:rPr lang="sl-SI" dirty="0"/>
              <a:t>Podpisana pogodba s ponudnikom energetskega knjigovodstva</a:t>
            </a:r>
          </a:p>
          <a:p>
            <a:r>
              <a:rPr lang="sl-SI" dirty="0"/>
              <a:t>Omogoča sistematično spremljanje in analizo rabe ter stroškov energije in vode v javnih zavodih</a:t>
            </a:r>
          </a:p>
          <a:p>
            <a:endParaRPr lang="sl-SI" dirty="0"/>
          </a:p>
          <a:p>
            <a:endParaRPr lang="sl-SI" dirty="0"/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7874E1A8-CA60-5DFA-2C3B-026F8C9265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4035" y="2100842"/>
            <a:ext cx="4602747" cy="2151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1420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5E8DC0E-EA7A-5797-C590-AF251DC361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2022 - 2025</a:t>
            </a:r>
          </a:p>
        </p:txBody>
      </p:sp>
      <p:graphicFrame>
        <p:nvGraphicFramePr>
          <p:cNvPr id="4" name="Grafikon 3">
            <a:extLst>
              <a:ext uri="{FF2B5EF4-FFF2-40B4-BE49-F238E27FC236}">
                <a16:creationId xmlns:a16="http://schemas.microsoft.com/office/drawing/2014/main" id="{13628566-D0EF-665A-9A39-9217CD6C3B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7652893"/>
              </p:ext>
            </p:extLst>
          </p:nvPr>
        </p:nvGraphicFramePr>
        <p:xfrm>
          <a:off x="231445" y="1517301"/>
          <a:ext cx="8902508" cy="48097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404161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B7EB3D7-3BE7-44E3-85EE-9A7F49A0D8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609600"/>
            <a:ext cx="8933391" cy="1320800"/>
          </a:xfrm>
        </p:spPr>
        <p:txBody>
          <a:bodyPr/>
          <a:lstStyle/>
          <a:p>
            <a:r>
              <a:rPr lang="sl-SI" dirty="0"/>
              <a:t>Razširjeni energetski pregled ZD Trbovlje</a:t>
            </a: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B0DF8929-1E5E-9D8F-2BE9-A75957541F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5668" y="1608139"/>
            <a:ext cx="4761441" cy="3880773"/>
          </a:xfrm>
        </p:spPr>
        <p:txBody>
          <a:bodyPr/>
          <a:lstStyle/>
          <a:p>
            <a:r>
              <a:rPr lang="sl-SI" dirty="0"/>
              <a:t>Analiza energetskega stanja objekta</a:t>
            </a:r>
          </a:p>
          <a:p>
            <a:r>
              <a:rPr lang="sl-SI" dirty="0"/>
              <a:t>Predlogi organizacijskih in investicijskih ukrepov za zmanjšanje rabe energije</a:t>
            </a:r>
          </a:p>
          <a:p>
            <a:r>
              <a:rPr lang="sl-SI" dirty="0"/>
              <a:t>Finančna opredelitev predlaganih ukrepov, povračilne dobe predlaganih investicij</a:t>
            </a:r>
          </a:p>
          <a:p>
            <a:r>
              <a:rPr lang="sl-SI" dirty="0"/>
              <a:t>Podlaga za načrtovanje energetskih sanacij in izboljšav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0A8CE0FD-EE5C-70FC-E960-6B026CE48F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971" y="1198564"/>
            <a:ext cx="3981679" cy="5655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9350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624199-E624-9CF5-A52E-A27EE06F02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99A5A7B-6F19-371B-63FB-F565E6C8B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952442" cy="1320800"/>
          </a:xfrm>
        </p:spPr>
        <p:txBody>
          <a:bodyPr/>
          <a:lstStyle/>
          <a:p>
            <a:r>
              <a:rPr lang="sl-SI" dirty="0"/>
              <a:t>Razširjeni energetski pregled vrtca Trbovlje – enote Ciciban</a:t>
            </a: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7AC65E8A-8093-0768-FE3D-1339E7D07D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5668" y="1930400"/>
            <a:ext cx="4761441" cy="3880773"/>
          </a:xfrm>
        </p:spPr>
        <p:txBody>
          <a:bodyPr/>
          <a:lstStyle/>
          <a:p>
            <a:r>
              <a:rPr lang="sl-SI" dirty="0"/>
              <a:t>Analiza energetskega stanja objekta</a:t>
            </a:r>
          </a:p>
          <a:p>
            <a:r>
              <a:rPr lang="sl-SI" dirty="0"/>
              <a:t>Predlogi organizacijskih in investicijskih ukrepov za zmanjšanje rabe energije</a:t>
            </a:r>
          </a:p>
          <a:p>
            <a:r>
              <a:rPr lang="sl-SI" dirty="0"/>
              <a:t>Finančna opredelitev predlaganih ukrepov, povračilne dobe predlaganih investicij</a:t>
            </a:r>
          </a:p>
          <a:p>
            <a:r>
              <a:rPr lang="sl-SI" dirty="0"/>
              <a:t>Podlaga za načrtovanje energetskih sanacij in izboljšav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4619B518-F02E-1B8F-7749-BD10BFD36E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33" y="1930400"/>
            <a:ext cx="3176437" cy="4526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2688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B310A8-CE51-96FC-31D3-B0122AD86A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D25D57F-3132-51F7-B7E3-71AE7A0F19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609600"/>
            <a:ext cx="8933391" cy="1320800"/>
          </a:xfrm>
        </p:spPr>
        <p:txBody>
          <a:bodyPr/>
          <a:lstStyle/>
          <a:p>
            <a:r>
              <a:rPr lang="sl-SI" dirty="0"/>
              <a:t>Razširjeni energetski pregled ŠD Polaj</a:t>
            </a: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3C6E935B-7954-55F7-921B-2CAB2DA6E4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5668" y="1608139"/>
            <a:ext cx="4761441" cy="3880773"/>
          </a:xfrm>
        </p:spPr>
        <p:txBody>
          <a:bodyPr/>
          <a:lstStyle/>
          <a:p>
            <a:r>
              <a:rPr lang="sl-SI" dirty="0"/>
              <a:t>Analiza energetskega stanja objekta</a:t>
            </a:r>
          </a:p>
          <a:p>
            <a:r>
              <a:rPr lang="sl-SI" dirty="0"/>
              <a:t>Predlogi organizacijskih in investicijskih ukrepov za zmanjšanje rabe energije</a:t>
            </a:r>
          </a:p>
          <a:p>
            <a:r>
              <a:rPr lang="sl-SI" dirty="0"/>
              <a:t>Finančna opredelitev predlaganih ukrepov, povračilne dobe predlaganih investicij</a:t>
            </a:r>
          </a:p>
          <a:p>
            <a:r>
              <a:rPr lang="sl-SI" dirty="0"/>
              <a:t>Podlaga za načrtovanje energetskih sanacij in izboljšav</a:t>
            </a:r>
          </a:p>
          <a:p>
            <a:pPr marL="0" indent="0">
              <a:buNone/>
            </a:pPr>
            <a:endParaRPr lang="sl-SI" dirty="0"/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C68BF4ED-F12E-627D-F194-339847620E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4920" y="1387076"/>
            <a:ext cx="3563162" cy="5058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4127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8E8251C4-A79C-9ABF-3232-844471FB015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216" r="-2" b="846"/>
          <a:stretch>
            <a:fillRect/>
          </a:stretch>
        </p:blipFill>
        <p:spPr>
          <a:xfrm>
            <a:off x="403061" y="133246"/>
            <a:ext cx="4699328" cy="5973745"/>
          </a:xfrm>
          <a:custGeom>
            <a:avLst/>
            <a:gdLst/>
            <a:ahLst/>
            <a:cxnLst/>
            <a:rect l="l" t="t" r="r" b="b"/>
            <a:pathLst>
              <a:path w="5394960" h="6858000">
                <a:moveTo>
                  <a:pt x="842596" y="0"/>
                </a:moveTo>
                <a:lnTo>
                  <a:pt x="5394960" y="0"/>
                </a:lnTo>
                <a:lnTo>
                  <a:pt x="5394960" y="21851"/>
                </a:lnTo>
                <a:lnTo>
                  <a:pt x="4365943" y="6858000"/>
                </a:lnTo>
                <a:lnTo>
                  <a:pt x="0" y="6858000"/>
                </a:lnTo>
                <a:lnTo>
                  <a:pt x="0" y="5666154"/>
                </a:lnTo>
                <a:close/>
              </a:path>
            </a:pathLst>
          </a:custGeom>
        </p:spPr>
      </p:pic>
      <p:sp>
        <p:nvSpPr>
          <p:cNvPr id="2" name="Naslov 1">
            <a:extLst>
              <a:ext uri="{FF2B5EF4-FFF2-40B4-BE49-F238E27FC236}">
                <a16:creationId xmlns:a16="http://schemas.microsoft.com/office/drawing/2014/main" id="{C014D739-7ECF-D569-84C5-2E34C01155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6734" y="609600"/>
            <a:ext cx="3737268" cy="13208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sl-SI" sz="2800"/>
              <a:t>Izdelava energetskih izkaznic	</a:t>
            </a: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58076A6B-D861-5972-B121-703B5DCC32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9513" y="2027239"/>
            <a:ext cx="4629762" cy="3880773"/>
          </a:xfrm>
        </p:spPr>
        <p:txBody>
          <a:bodyPr>
            <a:normAutofit/>
          </a:bodyPr>
          <a:lstStyle/>
          <a:p>
            <a:r>
              <a:rPr lang="sl-SI" dirty="0"/>
              <a:t>Izdelane energetske izkaznice za:</a:t>
            </a:r>
          </a:p>
          <a:p>
            <a:pPr lvl="1"/>
            <a:r>
              <a:rPr lang="sl-SI" dirty="0"/>
              <a:t>Vrtec Trbovlje – enota Pikapolonica</a:t>
            </a:r>
          </a:p>
          <a:p>
            <a:pPr lvl="1"/>
            <a:r>
              <a:rPr lang="sl-SI" dirty="0"/>
              <a:t>Vrtec Trbovlje – enota Ciciban</a:t>
            </a:r>
          </a:p>
          <a:p>
            <a:pPr lvl="1"/>
            <a:r>
              <a:rPr lang="sl-SI" dirty="0"/>
              <a:t>Vrtec Trbovlje – enota Barbara</a:t>
            </a:r>
          </a:p>
          <a:p>
            <a:pPr lvl="1"/>
            <a:r>
              <a:rPr lang="sl-SI" dirty="0"/>
              <a:t>Vrtec Trbovlje – enota Mojca</a:t>
            </a:r>
          </a:p>
          <a:p>
            <a:pPr lvl="1"/>
            <a:r>
              <a:rPr lang="sl-SI" dirty="0"/>
              <a:t>ZD Trbovlje</a:t>
            </a:r>
          </a:p>
          <a:p>
            <a:pPr lvl="1"/>
            <a:r>
              <a:rPr lang="sl-SI" dirty="0"/>
              <a:t>ŠD Polaj</a:t>
            </a:r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3BCB5F6A-9EB0-40B0-9D13-3023E9A205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4209580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Slika 8">
            <a:extLst>
              <a:ext uri="{FF2B5EF4-FFF2-40B4-BE49-F238E27FC236}">
                <a16:creationId xmlns:a16="http://schemas.microsoft.com/office/drawing/2014/main" id="{C017A9B5-66EC-CB70-2727-CB50712AEE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53"/>
          <a:stretch>
            <a:fillRect/>
          </a:stretch>
        </p:blipFill>
        <p:spPr>
          <a:xfrm>
            <a:off x="322048" y="-1"/>
            <a:ext cx="4551305" cy="3429000"/>
          </a:xfrm>
          <a:custGeom>
            <a:avLst/>
            <a:gdLst/>
            <a:ahLst/>
            <a:cxnLst/>
            <a:rect l="l" t="t" r="r" b="b"/>
            <a:pathLst>
              <a:path w="4551305" h="3429000">
                <a:moveTo>
                  <a:pt x="509916" y="0"/>
                </a:moveTo>
                <a:lnTo>
                  <a:pt x="4551305" y="0"/>
                </a:lnTo>
                <a:lnTo>
                  <a:pt x="4551305" y="1"/>
                </a:lnTo>
                <a:lnTo>
                  <a:pt x="3693885" y="1"/>
                </a:lnTo>
                <a:lnTo>
                  <a:pt x="3181696" y="3429000"/>
                </a:lnTo>
                <a:lnTo>
                  <a:pt x="0" y="3429000"/>
                </a:lnTo>
                <a:close/>
              </a:path>
            </a:pathLst>
          </a:custGeom>
        </p:spPr>
      </p:pic>
      <p:sp>
        <p:nvSpPr>
          <p:cNvPr id="2" name="Naslov 1">
            <a:extLst>
              <a:ext uri="{FF2B5EF4-FFF2-40B4-BE49-F238E27FC236}">
                <a16:creationId xmlns:a16="http://schemas.microsoft.com/office/drawing/2014/main" id="{4E37F945-793E-C9DF-548B-DE4CFC2D45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59225" y="609600"/>
            <a:ext cx="5114776" cy="13208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sl-SI" sz="2800"/>
              <a:t>Postavitev sedmih sončnih elektrarn na strehe javnih zavodov	</a:t>
            </a:r>
          </a:p>
        </p:txBody>
      </p:sp>
      <p:pic>
        <p:nvPicPr>
          <p:cNvPr id="13" name="Slika 12">
            <a:extLst>
              <a:ext uri="{FF2B5EF4-FFF2-40B4-BE49-F238E27FC236}">
                <a16:creationId xmlns:a16="http://schemas.microsoft.com/office/drawing/2014/main" id="{3702CA68-4259-3742-94AF-70C718903DD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999" r="14134"/>
          <a:stretch>
            <a:fillRect/>
          </a:stretch>
        </p:blipFill>
        <p:spPr>
          <a:xfrm>
            <a:off x="-10633" y="3428999"/>
            <a:ext cx="3514376" cy="3429001"/>
          </a:xfrm>
          <a:custGeom>
            <a:avLst/>
            <a:gdLst/>
            <a:ahLst/>
            <a:cxnLst/>
            <a:rect l="l" t="t" r="r" b="b"/>
            <a:pathLst>
              <a:path w="3514376" h="3429001">
                <a:moveTo>
                  <a:pt x="332680" y="0"/>
                </a:moveTo>
                <a:lnTo>
                  <a:pt x="3514376" y="0"/>
                </a:lnTo>
                <a:lnTo>
                  <a:pt x="3002186" y="3429001"/>
                </a:lnTo>
                <a:lnTo>
                  <a:pt x="0" y="3429001"/>
                </a:lnTo>
                <a:lnTo>
                  <a:pt x="0" y="2237155"/>
                </a:lnTo>
                <a:close/>
              </a:path>
            </a:pathLst>
          </a:custGeom>
        </p:spPr>
      </p:pic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B31FD3CE-CE0A-4FD9-967C-4D340CA378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32012" y="3428999"/>
            <a:ext cx="325116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Isosceles Triangle 30">
            <a:extLst>
              <a:ext uri="{FF2B5EF4-FFF2-40B4-BE49-F238E27FC236}">
                <a16:creationId xmlns:a16="http://schemas.microsoft.com/office/drawing/2014/main" id="{0663EB55-934F-42EF-80DE-098647DE7A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sl-SI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EDA14D4A-3F4E-D72B-C51E-935101B2DD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59225" y="2160589"/>
            <a:ext cx="5114776" cy="3880773"/>
          </a:xfrm>
        </p:spPr>
        <p:txBody>
          <a:bodyPr>
            <a:normAutofit/>
          </a:bodyPr>
          <a:lstStyle/>
          <a:p>
            <a:r>
              <a:rPr lang="sl-SI"/>
              <a:t>Sončne elektrarne</a:t>
            </a:r>
          </a:p>
          <a:p>
            <a:pPr lvl="1"/>
            <a:r>
              <a:rPr lang="sl-SI"/>
              <a:t>OŠ Trbovlje (+ baterijski hranilnik)</a:t>
            </a:r>
          </a:p>
          <a:p>
            <a:pPr lvl="1"/>
            <a:r>
              <a:rPr lang="sl-SI"/>
              <a:t>Upravna stavba Občine Trbovlje</a:t>
            </a:r>
          </a:p>
          <a:p>
            <a:pPr lvl="1"/>
            <a:r>
              <a:rPr lang="sl-SI"/>
              <a:t>Glasbena šola Trbovlje</a:t>
            </a:r>
          </a:p>
          <a:p>
            <a:pPr lvl="1"/>
            <a:r>
              <a:rPr lang="sl-SI"/>
              <a:t>Godbeni dom</a:t>
            </a:r>
          </a:p>
          <a:p>
            <a:pPr lvl="1"/>
            <a:r>
              <a:rPr lang="sl-SI"/>
              <a:t>Delavski dom Trbovlje</a:t>
            </a:r>
          </a:p>
          <a:p>
            <a:pPr lvl="1"/>
            <a:r>
              <a:rPr lang="sl-SI"/>
              <a:t>Zasavski muzej Trbovlje</a:t>
            </a:r>
          </a:p>
          <a:p>
            <a:pPr lvl="1"/>
            <a:r>
              <a:rPr lang="sl-SI"/>
              <a:t>ŠD Polaj</a:t>
            </a:r>
          </a:p>
        </p:txBody>
      </p:sp>
    </p:spTree>
    <p:extLst>
      <p:ext uri="{BB962C8B-B14F-4D97-AF65-F5344CB8AC3E}">
        <p14:creationId xmlns:p14="http://schemas.microsoft.com/office/powerpoint/2010/main" val="2508034495"/>
      </p:ext>
    </p:extLst>
  </p:cSld>
  <p:clrMapOvr>
    <a:masterClrMapping/>
  </p:clrMapOvr>
</p:sld>
</file>

<file path=ppt/theme/theme1.xml><?xml version="1.0" encoding="utf-8"?>
<a:theme xmlns:a="http://schemas.openxmlformats.org/drawingml/2006/main" name="Gladko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4633</TotalTime>
  <Words>405</Words>
  <Application>Microsoft Office PowerPoint</Application>
  <PresentationFormat>Širokozaslonsko</PresentationFormat>
  <Paragraphs>67</Paragraphs>
  <Slides>20</Slides>
  <Notes>0</Notes>
  <HiddenSlides>0</HiddenSlides>
  <MMClips>0</MMClips>
  <ScaleCrop>false</ScaleCrop>
  <HeadingPairs>
    <vt:vector size="6" baseType="variant">
      <vt:variant>
        <vt:lpstr>Uporabljene pisave</vt:lpstr>
      </vt:variant>
      <vt:variant>
        <vt:i4>3</vt:i4>
      </vt:variant>
      <vt:variant>
        <vt:lpstr>Tema</vt:lpstr>
      </vt:variant>
      <vt:variant>
        <vt:i4>1</vt:i4>
      </vt:variant>
      <vt:variant>
        <vt:lpstr>Naslovi diapozitivov</vt:lpstr>
      </vt:variant>
      <vt:variant>
        <vt:i4>20</vt:i4>
      </vt:variant>
    </vt:vector>
  </HeadingPairs>
  <TitlesOfParts>
    <vt:vector size="24" baseType="lpstr">
      <vt:lpstr>Arial</vt:lpstr>
      <vt:lpstr>Trebuchet MS</vt:lpstr>
      <vt:lpstr>Wingdings 3</vt:lpstr>
      <vt:lpstr>Gladko</vt:lpstr>
      <vt:lpstr>LETNO POROČILO O IZVEDENIH UKREPIH IZ AKCIJSKEGA NAČRTA LEK IN NJIHOVIH UČINKIH</vt:lpstr>
      <vt:lpstr>Izvedene aktivnosti v letu 2025</vt:lpstr>
      <vt:lpstr>Vzpostavitev sistema energetskega knjigovodstva</vt:lpstr>
      <vt:lpstr>2022 - 2025</vt:lpstr>
      <vt:lpstr>Razširjeni energetski pregled ZD Trbovlje</vt:lpstr>
      <vt:lpstr>Razširjeni energetski pregled vrtca Trbovlje – enote Ciciban</vt:lpstr>
      <vt:lpstr>Razširjeni energetski pregled ŠD Polaj</vt:lpstr>
      <vt:lpstr>Izdelava energetskih izkaznic </vt:lpstr>
      <vt:lpstr>Postavitev sedmih sončnih elektrarn na strehe javnih zavodov </vt:lpstr>
      <vt:lpstr>Nepovratne finančne spodbude za vgradnjo toplotne črpalke</vt:lpstr>
      <vt:lpstr>Obnova vročevodnega omrežja </vt:lpstr>
      <vt:lpstr>Načrtovane aktivnosti v letu 2026</vt:lpstr>
      <vt:lpstr>Najem sistema upravljanja z energijo za 21 občinskih javnih stavb</vt:lpstr>
      <vt:lpstr>Uvedba organizacijskih ukrepov URE v občinskih javnih stavbah</vt:lpstr>
      <vt:lpstr>Osveščanje in spodbujanje občanov o URE in OVE v gospodinjstvih</vt:lpstr>
      <vt:lpstr>Energetska prenova vrtca Trbovlje – enote Ciciban</vt:lpstr>
      <vt:lpstr>Subvencija za toplotne črpalke in pomoč občanom pri pridobivanju nepovratnih sredstev ter kreditov Eko sklada</vt:lpstr>
      <vt:lpstr>Izdelava energetskih izkaznic javnih stavb</vt:lpstr>
      <vt:lpstr>Sofinanciranje pisarne Ensvet </vt:lpstr>
      <vt:lpstr>Hvala za pozornost!  jan.jamsek@komunala-trbovlje.si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Jan Jamšek</dc:creator>
  <cp:lastModifiedBy>Jan Jamšek</cp:lastModifiedBy>
  <cp:revision>19</cp:revision>
  <dcterms:created xsi:type="dcterms:W3CDTF">2026-05-19T07:12:30Z</dcterms:created>
  <dcterms:modified xsi:type="dcterms:W3CDTF">2026-05-22T12:26:18Z</dcterms:modified>
</cp:coreProperties>
</file>